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8CE2E"/>
    <a:srgbClr val="00502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58" y="16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309A-60F2-4299-8C61-EE2FEB336E37}" type="datetimeFigureOut">
              <a:rPr lang="en-GB" smtClean="0"/>
              <a:pPr/>
              <a:t>30/04/2012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AB12-F590-4D88-BBCA-F72063E4C2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309A-60F2-4299-8C61-EE2FEB336E37}" type="datetimeFigureOut">
              <a:rPr lang="en-GB" smtClean="0"/>
              <a:pPr/>
              <a:t>30/04/2012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AB12-F590-4D88-BBCA-F72063E4C2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309A-60F2-4299-8C61-EE2FEB336E37}" type="datetimeFigureOut">
              <a:rPr lang="en-GB" smtClean="0"/>
              <a:pPr/>
              <a:t>30/04/2012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AB12-F590-4D88-BBCA-F72063E4C2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309A-60F2-4299-8C61-EE2FEB336E37}" type="datetimeFigureOut">
              <a:rPr lang="en-GB" smtClean="0"/>
              <a:pPr/>
              <a:t>30/04/2012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AB12-F590-4D88-BBCA-F72063E4C2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309A-60F2-4299-8C61-EE2FEB336E37}" type="datetimeFigureOut">
              <a:rPr lang="en-GB" smtClean="0"/>
              <a:pPr/>
              <a:t>30/04/2012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AB12-F590-4D88-BBCA-F72063E4C2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309A-60F2-4299-8C61-EE2FEB336E37}" type="datetimeFigureOut">
              <a:rPr lang="en-GB" smtClean="0"/>
              <a:pPr/>
              <a:t>30/04/2012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AB12-F590-4D88-BBCA-F72063E4C2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309A-60F2-4299-8C61-EE2FEB336E37}" type="datetimeFigureOut">
              <a:rPr lang="en-GB" smtClean="0"/>
              <a:pPr/>
              <a:t>30/04/2012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AB12-F590-4D88-BBCA-F72063E4C2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309A-60F2-4299-8C61-EE2FEB336E37}" type="datetimeFigureOut">
              <a:rPr lang="en-GB" smtClean="0"/>
              <a:pPr/>
              <a:t>30/04/2012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AB12-F590-4D88-BBCA-F72063E4C2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309A-60F2-4299-8C61-EE2FEB336E37}" type="datetimeFigureOut">
              <a:rPr lang="en-GB" smtClean="0"/>
              <a:pPr/>
              <a:t>30/04/2012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AB12-F590-4D88-BBCA-F72063E4C2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309A-60F2-4299-8C61-EE2FEB336E37}" type="datetimeFigureOut">
              <a:rPr lang="en-GB" smtClean="0"/>
              <a:pPr/>
              <a:t>30/04/2012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AB12-F590-4D88-BBCA-F72063E4C2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309A-60F2-4299-8C61-EE2FEB336E37}" type="datetimeFigureOut">
              <a:rPr lang="en-GB" smtClean="0"/>
              <a:pPr/>
              <a:t>30/04/2012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AB12-F590-4D88-BBCA-F72063E4C2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B309A-60F2-4299-8C61-EE2FEB336E37}" type="datetimeFigureOut">
              <a:rPr lang="en-GB" smtClean="0"/>
              <a:pPr/>
              <a:t>30/04/2012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AB12-F590-4D88-BBCA-F72063E4C2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microflex.ecs.soton.ac.uk/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www.ecs.soton.ac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www.linkedin.com/groups?gid=4295957&amp;trk=hb_side_g" TargetMode="External"/><Relationship Id="rId4" Type="http://schemas.openxmlformats.org/officeDocument/2006/relationships/hyperlink" Target="http://www.fabink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280920" cy="147002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Printed electronic functions on fabrics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584176"/>
          </a:xfrm>
        </p:spPr>
        <p:txBody>
          <a:bodyPr>
            <a:normAutofit/>
          </a:bodyPr>
          <a:lstStyle/>
          <a:p>
            <a:pPr algn="l"/>
            <a:r>
              <a:rPr lang="en-GB" sz="1800" dirty="0">
                <a:solidFill>
                  <a:schemeClr val="tx1"/>
                </a:solidFill>
              </a:rPr>
              <a:t>Dr Kai </a:t>
            </a:r>
            <a:r>
              <a:rPr lang="en-GB" sz="1800" dirty="0" smtClean="0">
                <a:solidFill>
                  <a:schemeClr val="tx1"/>
                </a:solidFill>
              </a:rPr>
              <a:t>Yang</a:t>
            </a:r>
            <a:br>
              <a:rPr lang="en-GB" sz="1800" dirty="0" smtClean="0">
                <a:solidFill>
                  <a:schemeClr val="tx1"/>
                </a:solidFill>
              </a:rPr>
            </a:br>
            <a:r>
              <a:rPr lang="en-GB" sz="1800" dirty="0" smtClean="0">
                <a:solidFill>
                  <a:schemeClr val="tx1"/>
                </a:solidFill>
              </a:rPr>
              <a:t>Electronics and Computer Science</a:t>
            </a:r>
            <a:br>
              <a:rPr lang="en-GB" sz="1800" dirty="0" smtClean="0">
                <a:solidFill>
                  <a:schemeClr val="tx1"/>
                </a:solidFill>
              </a:rPr>
            </a:br>
            <a:r>
              <a:rPr lang="en-GB" sz="1800" dirty="0" smtClean="0">
                <a:solidFill>
                  <a:schemeClr val="tx1"/>
                </a:solidFill>
              </a:rPr>
              <a:t>University </a:t>
            </a:r>
            <a:r>
              <a:rPr lang="en-GB" sz="1800" dirty="0">
                <a:solidFill>
                  <a:schemeClr val="tx1"/>
                </a:solidFill>
              </a:rPr>
              <a:t>of </a:t>
            </a:r>
            <a:r>
              <a:rPr lang="en-GB" sz="1800" dirty="0" smtClean="0">
                <a:solidFill>
                  <a:schemeClr val="tx1"/>
                </a:solidFill>
              </a:rPr>
              <a:t>Southampton</a:t>
            </a:r>
            <a:br>
              <a:rPr lang="en-GB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Textile </a:t>
            </a:r>
            <a:r>
              <a:rPr lang="en-US" sz="1800" dirty="0">
                <a:solidFill>
                  <a:schemeClr val="tx1"/>
                </a:solidFill>
              </a:rPr>
              <a:t>Thinking for Sustainable Materials </a:t>
            </a:r>
            <a:r>
              <a:rPr lang="en-US" sz="1800" dirty="0" smtClean="0">
                <a:solidFill>
                  <a:schemeClr val="tx1"/>
                </a:solidFill>
              </a:rPr>
              <a:t>Networking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2</a:t>
            </a:r>
            <a:r>
              <a:rPr lang="en-US" sz="1800" baseline="30000" dirty="0" smtClean="0">
                <a:solidFill>
                  <a:schemeClr val="tx1"/>
                </a:solidFill>
              </a:rPr>
              <a:t>nd</a:t>
            </a:r>
            <a:r>
              <a:rPr lang="en-US" sz="1800" dirty="0" smtClean="0">
                <a:solidFill>
                  <a:schemeClr val="tx1"/>
                </a:solidFill>
              </a:rPr>
              <a:t> -3</a:t>
            </a:r>
            <a:r>
              <a:rPr lang="en-US" sz="1800" baseline="30000" dirty="0" smtClean="0">
                <a:solidFill>
                  <a:schemeClr val="tx1"/>
                </a:solidFill>
              </a:rPr>
              <a:t>rd</a:t>
            </a:r>
            <a:r>
              <a:rPr lang="en-US" sz="1800" dirty="0" smtClean="0">
                <a:solidFill>
                  <a:schemeClr val="tx1"/>
                </a:solidFill>
              </a:rPr>
              <a:t> May, </a:t>
            </a:r>
            <a:r>
              <a:rPr lang="en-US" sz="1800" dirty="0" err="1">
                <a:solidFill>
                  <a:schemeClr val="tx1"/>
                </a:solidFill>
              </a:rPr>
              <a:t>Loughborough</a:t>
            </a:r>
            <a:r>
              <a:rPr lang="en-US" sz="1800" dirty="0">
                <a:solidFill>
                  <a:schemeClr val="tx1"/>
                </a:solidFill>
              </a:rPr>
              <a:t> University</a:t>
            </a:r>
            <a:endParaRPr lang="en-GB" sz="1800" dirty="0">
              <a:solidFill>
                <a:schemeClr val="tx1"/>
              </a:solidFill>
            </a:endParaRPr>
          </a:p>
          <a:p>
            <a:pPr algn="l"/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256490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 Yang, R Torah, J Tudor, Y Wei, Y Li, S </a:t>
            </a:r>
            <a:r>
              <a:rPr lang="en-GB" dirty="0"/>
              <a:t>Beeby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 Introduction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532440" cy="5184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4000" dirty="0" smtClean="0"/>
              <a:t>Smart Fabric Research Effort: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dirty="0" smtClean="0"/>
              <a:t>1 Professor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dirty="0" smtClean="0"/>
              <a:t>3 Senior Research Staff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dirty="0" smtClean="0"/>
              <a:t>8 PhD students</a:t>
            </a:r>
          </a:p>
          <a:p>
            <a:pPr lvl="1">
              <a:lnSpc>
                <a:spcPct val="120000"/>
              </a:lnSpc>
              <a:buNone/>
            </a:pPr>
            <a:r>
              <a:rPr lang="en-GB" dirty="0" smtClean="0"/>
              <a:t>                Developing printable functional materials on fabric</a:t>
            </a:r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r>
              <a:rPr lang="en-GB" sz="4000" dirty="0"/>
              <a:t>Research </a:t>
            </a:r>
            <a:r>
              <a:rPr lang="en-GB" sz="4000" dirty="0" smtClean="0"/>
              <a:t>projects </a:t>
            </a:r>
            <a:r>
              <a:rPr lang="en-GB" sz="4000" dirty="0"/>
              <a:t>on smart fabrics: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dirty="0" smtClean="0">
                <a:solidFill>
                  <a:srgbClr val="08CE2E"/>
                </a:solidFill>
              </a:rPr>
              <a:t>Energy Harvesting Materials for Smart Fabrics and Interactive Textiles </a:t>
            </a:r>
            <a:r>
              <a:rPr lang="en-GB" dirty="0" smtClean="0"/>
              <a:t>(EPSRC,£1.25M</a:t>
            </a:r>
            <a:r>
              <a:rPr lang="en-GB" sz="2900" dirty="0" smtClean="0"/>
              <a:t>)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900" dirty="0" err="1" smtClean="0"/>
              <a:t>Microflex</a:t>
            </a:r>
            <a:r>
              <a:rPr lang="en-GB" sz="2900" dirty="0" smtClean="0"/>
              <a:t> </a:t>
            </a:r>
            <a:r>
              <a:rPr lang="en-GB" sz="2900" dirty="0"/>
              <a:t>(EU Integrated </a:t>
            </a:r>
            <a:r>
              <a:rPr lang="en-GB" sz="2900" dirty="0" smtClean="0"/>
              <a:t>Project, €8M) </a:t>
            </a:r>
            <a:endParaRPr lang="en-GB" sz="2900" dirty="0"/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900" dirty="0" err="1" smtClean="0"/>
              <a:t>Medifab</a:t>
            </a:r>
            <a:r>
              <a:rPr lang="en-GB" sz="2900" dirty="0" smtClean="0"/>
              <a:t> (Wessex Medical Research, £20k) 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900" dirty="0" err="1" smtClean="0"/>
              <a:t>Bravehealth</a:t>
            </a:r>
            <a:r>
              <a:rPr lang="en-GB" sz="2900" dirty="0" smtClean="0"/>
              <a:t> (EU Integrated Project, €10M) 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900" dirty="0" smtClean="0"/>
              <a:t>Intelligent prosthetics (UK MOD, £100k)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60649"/>
            <a:ext cx="1777380" cy="76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>
            <a:off x="1259632" y="2924944"/>
            <a:ext cx="648072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6635080" cy="79695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Why printed electronics and sensors?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Clr>
                <a:srgbClr val="0066FF"/>
              </a:buClr>
            </a:pPr>
            <a:r>
              <a:rPr lang="en-GB" sz="2800" dirty="0" smtClean="0"/>
              <a:t>Versatility of design</a:t>
            </a:r>
          </a:p>
          <a:p>
            <a:pPr>
              <a:lnSpc>
                <a:spcPct val="150000"/>
              </a:lnSpc>
              <a:buClr>
                <a:srgbClr val="0066FF"/>
              </a:buClr>
            </a:pPr>
            <a:r>
              <a:rPr lang="en-GB" sz="2800" dirty="0" smtClean="0"/>
              <a:t>Flexible, conformable and comfortable</a:t>
            </a:r>
          </a:p>
          <a:p>
            <a:pPr>
              <a:lnSpc>
                <a:spcPct val="150000"/>
              </a:lnSpc>
              <a:buClr>
                <a:srgbClr val="0066FF"/>
              </a:buClr>
            </a:pPr>
            <a:r>
              <a:rPr lang="en-GB" sz="2800" dirty="0" smtClean="0"/>
              <a:t>Short development time</a:t>
            </a:r>
          </a:p>
          <a:p>
            <a:pPr>
              <a:lnSpc>
                <a:spcPct val="150000"/>
              </a:lnSpc>
              <a:buClr>
                <a:srgbClr val="0066FF"/>
              </a:buClr>
            </a:pPr>
            <a:r>
              <a:rPr lang="en-GB" sz="2800" dirty="0" smtClean="0"/>
              <a:t>Low cost</a:t>
            </a:r>
          </a:p>
          <a:p>
            <a:pPr>
              <a:lnSpc>
                <a:spcPct val="150000"/>
              </a:lnSpc>
              <a:buClr>
                <a:srgbClr val="0066FF"/>
              </a:buClr>
            </a:pPr>
            <a:r>
              <a:rPr lang="en-GB" sz="2800" dirty="0" smtClean="0"/>
              <a:t>Suitability for small/medium series and mass production</a:t>
            </a:r>
          </a:p>
          <a:p>
            <a:pPr>
              <a:lnSpc>
                <a:spcPct val="150000"/>
              </a:lnSpc>
              <a:buClr>
                <a:srgbClr val="0066FF"/>
              </a:buClr>
            </a:pPr>
            <a:r>
              <a:rPr lang="en-GB" sz="2800" dirty="0" smtClean="0"/>
              <a:t>Compatibility </a:t>
            </a:r>
            <a:r>
              <a:rPr lang="en-GB" sz="2800" dirty="0"/>
              <a:t>with a wide range of textiles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60649"/>
            <a:ext cx="1777380" cy="76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331412" y="1885613"/>
            <a:ext cx="2088231" cy="215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768752" cy="99412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What do we print?</a:t>
            </a:r>
            <a:endParaRPr lang="en-GB" sz="36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365104"/>
            <a:ext cx="180336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088"/>
            <a:ext cx="1944216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365104"/>
            <a:ext cx="1728192" cy="129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260649"/>
            <a:ext cx="1777380" cy="76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83568" y="5805264"/>
            <a:ext cx="2448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Figure 1: All ink jet printed capacitor</a:t>
            </a:r>
            <a:endParaRPr lang="en-GB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5805264"/>
            <a:ext cx="2376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Figure 2: Screen printed heater on fabric</a:t>
            </a:r>
            <a:endParaRPr lang="en-GB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6084168" y="5805264"/>
            <a:ext cx="2520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Figure 3: Screen printed cantilever on fabric</a:t>
            </a:r>
            <a:endParaRPr lang="en-GB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323528" y="1556792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 smtClean="0"/>
              <a:t>Wide range of materials:</a:t>
            </a:r>
          </a:p>
          <a:p>
            <a:pPr marL="34290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400" dirty="0" smtClean="0"/>
              <a:t>Flexible interface</a:t>
            </a:r>
          </a:p>
          <a:p>
            <a:pPr marL="34290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400" dirty="0" smtClean="0"/>
              <a:t>Dielectric, conductive, resistive</a:t>
            </a:r>
          </a:p>
          <a:p>
            <a:pPr marL="34290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400" dirty="0"/>
              <a:t>Piezoelectric &amp; </a:t>
            </a:r>
            <a:r>
              <a:rPr lang="en-GB" sz="2400" dirty="0" smtClean="0"/>
              <a:t>piezoresistive sensors</a:t>
            </a:r>
            <a:endParaRPr lang="en-GB" sz="2400" dirty="0"/>
          </a:p>
          <a:p>
            <a:pPr marL="34290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400" dirty="0" smtClean="0"/>
              <a:t>Sacrificial and structural films for mechanical structures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1340768"/>
            <a:ext cx="3168352" cy="153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Further information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GB" sz="2400" dirty="0" smtClean="0"/>
              <a:t>ECS </a:t>
            </a:r>
            <a:r>
              <a:rPr lang="en-GB" sz="2400" dirty="0" err="1" smtClean="0">
                <a:hlinkClick r:id="rId2"/>
              </a:rPr>
              <a:t>www.ecs.soton.ac.uk</a:t>
            </a:r>
            <a:endParaRPr lang="en-GB" sz="2400" dirty="0" smtClean="0"/>
          </a:p>
          <a:p>
            <a:pPr>
              <a:lnSpc>
                <a:spcPct val="150000"/>
              </a:lnSpc>
              <a:buNone/>
            </a:pPr>
            <a:r>
              <a:rPr lang="en-GB" sz="2400" dirty="0" err="1" smtClean="0"/>
              <a:t>Microflex</a:t>
            </a:r>
            <a:r>
              <a:rPr lang="en-GB" sz="2400" dirty="0" smtClean="0"/>
              <a:t> </a:t>
            </a:r>
            <a:r>
              <a:rPr lang="en-GB" sz="2400" dirty="0" err="1" smtClean="0">
                <a:hlinkClick r:id="rId3"/>
              </a:rPr>
              <a:t>www.microflex.ecs.soton.ac.uk</a:t>
            </a:r>
            <a:endParaRPr lang="en-GB" sz="2400" dirty="0" smtClean="0"/>
          </a:p>
          <a:p>
            <a:pPr>
              <a:lnSpc>
                <a:spcPct val="150000"/>
              </a:lnSpc>
              <a:buNone/>
            </a:pPr>
            <a:r>
              <a:rPr lang="en-GB" sz="2400" dirty="0" smtClean="0"/>
              <a:t>Smart Fabric Inks Ltd </a:t>
            </a:r>
            <a:r>
              <a:rPr lang="en-GB" sz="2400" dirty="0" err="1" smtClean="0">
                <a:latin typeface="Calibri" pitchFamily="34" charset="0"/>
                <a:hlinkClick r:id="rId4"/>
              </a:rPr>
              <a:t>www.fabinks.com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Printed smart fabrics LinkedIn group</a:t>
            </a:r>
          </a:p>
          <a:p>
            <a:pPr>
              <a:buNone/>
            </a:pPr>
            <a:r>
              <a:rPr lang="en-GB" sz="2400" u="sng" dirty="0" smtClean="0">
                <a:hlinkClick r:id="rId5"/>
              </a:rPr>
              <a:t>http://www.linkedin.com/groups?gid=4295957&amp;trk=hb_side_g</a:t>
            </a:r>
            <a:endParaRPr lang="en-GB" sz="2400" dirty="0" smtClean="0"/>
          </a:p>
          <a:p>
            <a:pPr>
              <a:buNone/>
            </a:pPr>
            <a:endParaRPr lang="en-GB" dirty="0"/>
          </a:p>
        </p:txBody>
      </p:sp>
      <p:grpSp>
        <p:nvGrpSpPr>
          <p:cNvPr id="6" name="Group 3"/>
          <p:cNvGrpSpPr>
            <a:grpSpLocks noChangeAspect="1"/>
          </p:cNvGrpSpPr>
          <p:nvPr/>
        </p:nvGrpSpPr>
        <p:grpSpPr bwMode="auto">
          <a:xfrm>
            <a:off x="2483768" y="4797153"/>
            <a:ext cx="1754778" cy="792087"/>
            <a:chOff x="1424" y="8117"/>
            <a:chExt cx="5759" cy="2599"/>
          </a:xfrm>
        </p:grpSpPr>
        <p:sp>
          <p:nvSpPr>
            <p:cNvPr id="7" name="AutoShape 7"/>
            <p:cNvSpPr>
              <a:spLocks noChangeAspect="1" noChangeArrowheads="1" noTextEdit="1"/>
            </p:cNvSpPr>
            <p:nvPr/>
          </p:nvSpPr>
          <p:spPr bwMode="auto">
            <a:xfrm>
              <a:off x="1424" y="8117"/>
              <a:ext cx="5759" cy="259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071" y="8874"/>
              <a:ext cx="658" cy="111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GB" sz="3600" kern="10" spc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µ</a:t>
              </a:r>
              <a:endParaRPr lang="en-GB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886" y="8408"/>
              <a:ext cx="3264" cy="1374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 rtl="0"/>
              <a:r>
                <a:rPr lang="en-GB" sz="3600" kern="10" spc="0" dirty="0" smtClean="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99FF">
                          <a:gamma/>
                          <a:shade val="46275"/>
                          <a:invGamma/>
                        </a:srgbClr>
                      </a:gs>
                      <a:gs pos="100000">
                        <a:srgbClr val="3399FF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C0C0C0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FLEX</a:t>
              </a:r>
              <a:endParaRPr lang="en-GB" sz="3600" kern="10" spc="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2071" y="9657"/>
              <a:ext cx="4145" cy="690"/>
            </a:xfrm>
            <a:custGeom>
              <a:avLst/>
              <a:gdLst/>
              <a:ahLst/>
              <a:cxnLst>
                <a:cxn ang="0">
                  <a:pos x="0" y="607"/>
                </a:cxn>
                <a:cxn ang="0">
                  <a:pos x="1472" y="25"/>
                </a:cxn>
                <a:cxn ang="0">
                  <a:pos x="3012" y="451"/>
                </a:cxn>
                <a:cxn ang="0">
                  <a:pos x="4145" y="125"/>
                </a:cxn>
                <a:cxn ang="0">
                  <a:pos x="4133" y="362"/>
                </a:cxn>
                <a:cxn ang="0">
                  <a:pos x="3012" y="626"/>
                </a:cxn>
                <a:cxn ang="0">
                  <a:pos x="1435" y="326"/>
                </a:cxn>
                <a:cxn ang="0">
                  <a:pos x="0" y="690"/>
                </a:cxn>
                <a:cxn ang="0">
                  <a:pos x="0" y="607"/>
                </a:cxn>
              </a:cxnLst>
              <a:rect l="0" t="0" r="r" b="b"/>
              <a:pathLst>
                <a:path w="4145" h="690">
                  <a:moveTo>
                    <a:pt x="0" y="607"/>
                  </a:moveTo>
                  <a:cubicBezTo>
                    <a:pt x="245" y="496"/>
                    <a:pt x="1084" y="0"/>
                    <a:pt x="1472" y="25"/>
                  </a:cubicBezTo>
                  <a:cubicBezTo>
                    <a:pt x="1860" y="50"/>
                    <a:pt x="2542" y="532"/>
                    <a:pt x="3012" y="451"/>
                  </a:cubicBezTo>
                  <a:cubicBezTo>
                    <a:pt x="3482" y="369"/>
                    <a:pt x="3997" y="149"/>
                    <a:pt x="4145" y="125"/>
                  </a:cubicBezTo>
                  <a:lnTo>
                    <a:pt x="4133" y="362"/>
                  </a:lnTo>
                  <a:cubicBezTo>
                    <a:pt x="3944" y="445"/>
                    <a:pt x="3474" y="595"/>
                    <a:pt x="3012" y="626"/>
                  </a:cubicBezTo>
                  <a:cubicBezTo>
                    <a:pt x="2550" y="657"/>
                    <a:pt x="1952" y="435"/>
                    <a:pt x="1435" y="326"/>
                  </a:cubicBezTo>
                  <a:cubicBezTo>
                    <a:pt x="918" y="216"/>
                    <a:pt x="186" y="647"/>
                    <a:pt x="0" y="690"/>
                  </a:cubicBezTo>
                  <a:lnTo>
                    <a:pt x="0" y="607"/>
                  </a:lnTo>
                  <a:close/>
                </a:path>
              </a:pathLst>
            </a:custGeom>
            <a:gradFill rotWithShape="0">
              <a:gsLst>
                <a:gs pos="0">
                  <a:srgbClr val="0594FF"/>
                </a:gs>
                <a:gs pos="100000">
                  <a:srgbClr val="0594FF">
                    <a:gamma/>
                    <a:shade val="60000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sy="50000" kx="-2453608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4941169"/>
            <a:ext cx="150714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 cstate="print"/>
          <a:srcRect l="4134" t="13497" r="3203" b="16145"/>
          <a:stretch>
            <a:fillRect/>
          </a:stretch>
        </p:blipFill>
        <p:spPr bwMode="auto">
          <a:xfrm>
            <a:off x="4211960" y="4941168"/>
            <a:ext cx="2304256" cy="53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Printed Smart Fabrics/Textile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4941168"/>
            <a:ext cx="9525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210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Printed electronic functions on fabrics</vt:lpstr>
      <vt:lpstr> Introduction</vt:lpstr>
      <vt:lpstr>Why printed electronics and sensors?</vt:lpstr>
      <vt:lpstr>What do we print?</vt:lpstr>
      <vt:lpstr>Further information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Printed electronics on fabrics</dc:title>
  <dc:creator>ky2</dc:creator>
  <cp:lastModifiedBy>ky2</cp:lastModifiedBy>
  <cp:revision>64</cp:revision>
  <dcterms:created xsi:type="dcterms:W3CDTF">2012-04-24T12:01:32Z</dcterms:created>
  <dcterms:modified xsi:type="dcterms:W3CDTF">2012-04-30T13:16:00Z</dcterms:modified>
</cp:coreProperties>
</file>